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823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83"/>
  </p:normalViewPr>
  <p:slideViewPr>
    <p:cSldViewPr snapToGrid="0">
      <p:cViewPr varScale="1">
        <p:scale>
          <a:sx n="91" d="100"/>
          <a:sy n="91" d="100"/>
        </p:scale>
        <p:origin x="-114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86B40FB-5D8F-D650-1A2F-5DCD0A3F8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E04D36BD-30D8-D147-F80F-D5C0467DC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D513847A-2F5E-5289-DCF8-3588C56A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EC351130-3F81-E0E9-F8E0-F24559E9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42522348-C091-01E0-8F0B-39A9A1AE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672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39C2C77-779F-97B7-894C-C0DD5B13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38AD8D84-3D6F-6723-798B-31FF73E50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A8A73772-852C-C0F6-8FA9-62103F4FA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FA54847D-A871-8131-CE6D-AD7C6BAC5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4472301E-7087-2D1D-566E-5D3C4FF19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041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97B1746D-84C4-F5AA-3CB8-1E8AD7DDB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5722EACE-33FA-78A1-A254-31FEFD08A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E8B3CD69-E465-19E0-37F4-1CB9068F1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D9792C46-8D9E-67A8-8141-4C403EA8C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274F418A-D34A-591C-4AB8-D1FE2AD42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04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837B259-3566-6369-014F-5908DEF62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8EC0E793-D369-A3A0-ADA7-02DBCC40E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0EE77E1-E9A5-4795-9CE2-E621A7F31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303C4BA-8B4B-A883-6B80-FE7A4C5B1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BB1D377A-4FC6-CFDC-BA5D-3ED85D08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564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133D7D1-F8FE-6E77-2887-BB1F05A90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E4EC5D9C-88F8-4E7C-7107-E9AA2C896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0F58BA42-DF30-EB73-707A-8D8396A1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57DC3F00-9462-4352-0A70-5582D8BCD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1EEDE60F-3663-603E-C992-7D2D116C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664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58155CE3-3F50-A2DE-FDDC-68344384D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F620FF9-928C-7946-6F86-F9F9CAD39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786D3F45-6A0F-4A50-6948-17FDED4AB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1EC50A34-B762-59D6-6B28-A4E7895C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621314BD-D42A-2C59-8592-5744B5FA3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CE9717C1-0CE9-D73B-D99A-28011294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62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D70EF28-459A-5FB4-BF91-4668288E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7A8F6FCA-4239-EF2D-27A4-63395532B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42390390-3DF1-5AE8-6146-C880DD9A1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9DFDB290-9B44-D00F-B9A5-33259D96B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0A36A068-4EA9-663C-1A18-5EDD9836E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96494C97-0AC6-2249-3489-2ABA7246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="" xmlns:a16="http://schemas.microsoft.com/office/drawing/2014/main" id="{19DC0747-92AD-BB88-60F5-8A3652957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58BF7B94-A21E-AE7D-03C0-22DDDB6A1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705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E66D410-75C6-19FD-0C7D-6B4E3D295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7FBD17A9-F80B-E4C8-0207-F14B62210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60437BFD-1DC1-40C6-1187-1F049904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B2CF8A29-5F01-4DE0-0CEA-17A7CD452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34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5F31FBDF-F23F-ECEA-0AB2-DDB3B15B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="" xmlns:a16="http://schemas.microsoft.com/office/drawing/2014/main" id="{5806C567-04D8-2636-69FC-C57CEB73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CD263F7E-A3B4-3A71-B740-69E8FD77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139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6A9DE74-E8C8-B332-87B4-C06346FE5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3AC8E81A-4142-B06E-ABB2-8B587671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C91DF912-719B-792D-FFFF-7AE0A0888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460BB53C-8396-33F6-68F4-06F25AFBA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B9D0DA6A-49AD-97EC-463F-8234EDA13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86AE0B23-F4E1-CC68-FAA2-CDC88004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939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5126192-86CD-7C07-7CAD-6C9243E10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E050E9EB-C561-5A1A-1704-49C7E31807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FDBDB7D3-E95F-1154-7F63-1BF8291A1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737BBE12-BE53-4F38-BE1F-6CB052F5E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ECFF596F-8F97-A73E-7D89-29F7EB35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2C7E463F-E76A-A5BC-FF1F-9212E8AC0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580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963A8B46-785D-9A77-8EF4-FA1DD617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B9E367E6-0C21-1942-9B29-786B69D3E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6D48FC16-C8BC-DB91-86E6-E1173C758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FD8CC-B32D-F843-85FA-C37D331A45C5}" type="datetimeFigureOut">
              <a:rPr lang="el-GR" smtClean="0"/>
              <a:pPr/>
              <a:t>2/5/2023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443D17B8-18BE-3216-0606-A67C54504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E3A5F2C8-0B2F-9332-B499-6C6C209BC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9AAE2-EE28-704D-8E12-F3E9768173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606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30B8572-2AD4-8C8D-4757-FCF03DC553B5}"/>
              </a:ext>
            </a:extLst>
          </p:cNvPr>
          <p:cNvSpPr txBox="1"/>
          <p:nvPr/>
        </p:nvSpPr>
        <p:spPr>
          <a:xfrm>
            <a:off x="0" y="577325"/>
            <a:ext cx="1219200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>
                <a:solidFill>
                  <a:schemeClr val="bg1"/>
                </a:solidFill>
              </a:rPr>
              <a:t>Καρδιακή Ανεπάρκεια (ΚΑ)</a:t>
            </a:r>
          </a:p>
        </p:txBody>
      </p:sp>
      <p:pic>
        <p:nvPicPr>
          <p:cNvPr id="3" name="Εικόνα 2" descr="Εικόνα που περιέχει λογότυπο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11A33C92-8A6C-26C2-5B82-8644DE8950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60" t="3343" r="78675" b="73278"/>
          <a:stretch/>
        </p:blipFill>
        <p:spPr>
          <a:xfrm>
            <a:off x="6890016" y="1821045"/>
            <a:ext cx="1023258" cy="10341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F214CCE-C7DC-F64E-FB5A-81EBA91BE0A9}"/>
              </a:ext>
            </a:extLst>
          </p:cNvPr>
          <p:cNvSpPr txBox="1"/>
          <p:nvPr/>
        </p:nvSpPr>
        <p:spPr>
          <a:xfrm>
            <a:off x="6983895" y="1315389"/>
            <a:ext cx="5208105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/>
              <a:t>Πρόληψη ΚΑ</a:t>
            </a:r>
          </a:p>
        </p:txBody>
      </p:sp>
      <p:pic>
        <p:nvPicPr>
          <p:cNvPr id="5" name="Εικόνα 4" descr="Εικόνα που περιέχει λογότυπο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0499C1FB-F69C-D196-21D9-B472BF348E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353" t="3590" r="43318" b="75383"/>
          <a:stretch/>
        </p:blipFill>
        <p:spPr>
          <a:xfrm>
            <a:off x="8129567" y="1908147"/>
            <a:ext cx="1191382" cy="930124"/>
          </a:xfrm>
          <a:prstGeom prst="rect">
            <a:avLst/>
          </a:prstGeom>
        </p:spPr>
      </p:pic>
      <p:pic>
        <p:nvPicPr>
          <p:cNvPr id="6" name="Εικόνα 5" descr="Εικόνα που περιέχει λογότυπο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7DA2BF04-BE37-9943-936E-6AD6B99B74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587" t="5860" r="6281" b="75957"/>
          <a:stretch/>
        </p:blipFill>
        <p:spPr>
          <a:xfrm>
            <a:off x="9447716" y="1918607"/>
            <a:ext cx="1642534" cy="8043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165A794-3CFB-256D-662F-9E24170192CB}"/>
              </a:ext>
            </a:extLst>
          </p:cNvPr>
          <p:cNvSpPr txBox="1"/>
          <p:nvPr/>
        </p:nvSpPr>
        <p:spPr>
          <a:xfrm>
            <a:off x="6983896" y="3307705"/>
            <a:ext cx="5208105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/>
              <a:t>Θεραπεία ΚΑ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CAD1FAFC-02E6-24B9-09DE-FAED59758E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6965506" y="3695728"/>
            <a:ext cx="5148593" cy="3024877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F7D1737A-88C8-E6E0-54A4-7EB0E4C12D6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9198" r="55456"/>
          <a:stretch/>
        </p:blipFill>
        <p:spPr>
          <a:xfrm>
            <a:off x="11255809" y="1805500"/>
            <a:ext cx="894367" cy="1021356"/>
          </a:xfrm>
          <a:prstGeom prst="rect">
            <a:avLst/>
          </a:prstGeom>
        </p:spPr>
      </p:pic>
      <p:pic>
        <p:nvPicPr>
          <p:cNvPr id="12" name="Εικόνα 11" descr="Εικόνα που περιέχει διάγραμμα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A4C9F3CE-2BD2-6A39-8DEF-8815C60214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1837" y="1791955"/>
            <a:ext cx="2430700" cy="372707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78838C9A-16E5-7F48-678A-4571F32A3E0F}"/>
              </a:ext>
            </a:extLst>
          </p:cNvPr>
          <p:cNvSpPr txBox="1"/>
          <p:nvPr/>
        </p:nvSpPr>
        <p:spPr>
          <a:xfrm>
            <a:off x="7236740" y="6167520"/>
            <a:ext cx="4697594" cy="430887"/>
          </a:xfrm>
          <a:prstGeom prst="rect">
            <a:avLst/>
          </a:prstGeom>
          <a:solidFill>
            <a:srgbClr val="AE182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solidFill>
                  <a:schemeClr val="bg1"/>
                </a:solidFill>
              </a:rPr>
              <a:t>Μεγαλύτερη επιβίωση,  Αποφυγή και Μείωση νοσηλειών</a:t>
            </a:r>
          </a:p>
          <a:p>
            <a:pPr algn="ctr"/>
            <a:r>
              <a:rPr lang="el-GR" sz="1100" b="1" dirty="0">
                <a:solidFill>
                  <a:schemeClr val="bg1"/>
                </a:solidFill>
              </a:rPr>
              <a:t>Μείωση συμπτωμάτων,  Καλύτερη ποιότητα ζωής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91266EC-DF04-CC15-C8E2-F9D556C955F7}"/>
              </a:ext>
            </a:extLst>
          </p:cNvPr>
          <p:cNvSpPr txBox="1"/>
          <p:nvPr/>
        </p:nvSpPr>
        <p:spPr>
          <a:xfrm>
            <a:off x="8229479" y="4019055"/>
            <a:ext cx="2768894" cy="253916"/>
          </a:xfrm>
          <a:prstGeom prst="rect">
            <a:avLst/>
          </a:prstGeom>
          <a:solidFill>
            <a:srgbClr val="AE182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050" b="1" dirty="0">
                <a:solidFill>
                  <a:schemeClr val="bg1"/>
                </a:solidFill>
              </a:rPr>
              <a:t>Διεπιστημονική ομάδα - Ολιστική προσέγγιση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FBA7848-2B91-4AD5-A725-D5DB3E2422B2}"/>
              </a:ext>
            </a:extLst>
          </p:cNvPr>
          <p:cNvSpPr txBox="1"/>
          <p:nvPr/>
        </p:nvSpPr>
        <p:spPr>
          <a:xfrm>
            <a:off x="6870509" y="2880546"/>
            <a:ext cx="1199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b="1" dirty="0"/>
              <a:t>Άσκηση-Βάδιση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642705F-00E0-4B91-1538-2BAC17FEE72E}"/>
              </a:ext>
            </a:extLst>
          </p:cNvPr>
          <p:cNvSpPr txBox="1"/>
          <p:nvPr/>
        </p:nvSpPr>
        <p:spPr>
          <a:xfrm>
            <a:off x="8055634" y="2791534"/>
            <a:ext cx="1312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b="1" dirty="0"/>
              <a:t>Αποφυγή Αλκοόλ</a:t>
            </a:r>
          </a:p>
          <a:p>
            <a:pPr algn="ctr"/>
            <a:r>
              <a:rPr lang="el-GR" sz="1200" b="1" dirty="0"/>
              <a:t>&amp; Καπνίσματος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A55D165D-3347-766D-6CBE-2D79A4168C03}"/>
              </a:ext>
            </a:extLst>
          </p:cNvPr>
          <p:cNvSpPr txBox="1"/>
          <p:nvPr/>
        </p:nvSpPr>
        <p:spPr>
          <a:xfrm>
            <a:off x="9652818" y="2795407"/>
            <a:ext cx="1422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b="1" dirty="0"/>
              <a:t>Υγιεινή Διατροφή</a:t>
            </a:r>
          </a:p>
          <a:p>
            <a:pPr algn="ctr"/>
            <a:r>
              <a:rPr lang="el-GR" sz="1200" b="1" dirty="0"/>
              <a:t>&amp; Απώλεια βάρους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62A0FC92-B56C-E254-E57A-8A45D136BDE3}"/>
              </a:ext>
            </a:extLst>
          </p:cNvPr>
          <p:cNvSpPr txBox="1"/>
          <p:nvPr/>
        </p:nvSpPr>
        <p:spPr>
          <a:xfrm>
            <a:off x="11165802" y="2775310"/>
            <a:ext cx="101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b="1" dirty="0"/>
              <a:t>Προληπτικός</a:t>
            </a:r>
          </a:p>
          <a:p>
            <a:pPr algn="ctr"/>
            <a:r>
              <a:rPr lang="el-GR" sz="1200" b="1" dirty="0"/>
              <a:t>έλεγχος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C29CF3F7-60F5-C8E0-0FE0-54B6C125CDBC}"/>
              </a:ext>
            </a:extLst>
          </p:cNvPr>
          <p:cNvSpPr txBox="1"/>
          <p:nvPr/>
        </p:nvSpPr>
        <p:spPr>
          <a:xfrm>
            <a:off x="4386929" y="3350250"/>
            <a:ext cx="2289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Άνθρωποι άνω των 40 ετών έχουν 1 στις 5 πιθανότητες να αναπτύξουν την πάθηση αυτή στη ζωή τους.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14479BEA-26E9-5A5A-2227-DDB0A67B8F0F}"/>
              </a:ext>
            </a:extLst>
          </p:cNvPr>
          <p:cNvSpPr txBox="1"/>
          <p:nvPr/>
        </p:nvSpPr>
        <p:spPr>
          <a:xfrm>
            <a:off x="0" y="1302910"/>
            <a:ext cx="6939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el-G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την Ευρώπη </a:t>
            </a:r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εκατομμύρια άτομα </a:t>
            </a:r>
            <a:r>
              <a:rPr lang="el-G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πάσχουν από ΚΑ, με </a:t>
            </a:r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3.6 εκατομμύρια </a:t>
            </a:r>
            <a:r>
              <a:rPr lang="el-GR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νέες διαγνώσεις </a:t>
            </a:r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κάθε χρόνο</a:t>
            </a:r>
            <a:endParaRPr lang="el-G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113A5CCB-5E11-3AC1-98D3-CB6D0671855F}"/>
              </a:ext>
            </a:extLst>
          </p:cNvPr>
          <p:cNvSpPr txBox="1"/>
          <p:nvPr/>
        </p:nvSpPr>
        <p:spPr>
          <a:xfrm>
            <a:off x="154530" y="6329476"/>
            <a:ext cx="6939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Καρδιακή Ανεπάρκεια μπορεί να προληφθεί και να αντιμετωπιστεί </a:t>
            </a:r>
            <a:endParaRPr lang="el-GR" b="1" dirty="0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C879AD7-FC4B-0229-61C0-55DD33B5E745}"/>
              </a:ext>
            </a:extLst>
          </p:cNvPr>
          <p:cNvSpPr txBox="1"/>
          <p:nvPr/>
        </p:nvSpPr>
        <p:spPr>
          <a:xfrm>
            <a:off x="165641" y="1746597"/>
            <a:ext cx="2188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ΚΑ είναι ένα συχνό </a:t>
            </a:r>
            <a:r>
              <a:rPr lang="el-G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κλινικό σύνδρομο</a:t>
            </a:r>
            <a:r>
              <a:rPr lang="el-G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αποτελεί ουσιαστικά την τελική κατάληξη των περισσότερων καρδιακών παθήσεων. </a:t>
            </a:r>
            <a:endParaRPr lang="el-GR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AC8F729-B15F-41CE-70B2-41890286B494}"/>
              </a:ext>
            </a:extLst>
          </p:cNvPr>
          <p:cNvSpPr txBox="1"/>
          <p:nvPr/>
        </p:nvSpPr>
        <p:spPr>
          <a:xfrm>
            <a:off x="132071" y="2883218"/>
            <a:ext cx="23518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πιο συχνή αιτία  ΚΑ είναι η στεφανιαία νόσος.</a:t>
            </a:r>
          </a:p>
          <a:p>
            <a:r>
              <a: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Άλλες αιτίες είναι δομικές παθήσεις της καρδιάς (βαλβιδοπάθειες</a:t>
            </a: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μυοκαρδιοπάθειες), οι φλεγμονές του μυοκαρδίου, τοξικά αίτια (αλκοόλ, φάρμακα), η αρτηριακή υπέρταση και οι</a:t>
            </a:r>
            <a:r>
              <a:rPr lang="el-G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αρρυθμίες.</a:t>
            </a:r>
            <a:endParaRPr lang="el-GR" sz="1100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01804A96-24D7-84D7-6646-5199FA5EAAD8}"/>
              </a:ext>
            </a:extLst>
          </p:cNvPr>
          <p:cNvSpPr txBox="1"/>
          <p:nvPr/>
        </p:nvSpPr>
        <p:spPr>
          <a:xfrm>
            <a:off x="3990108" y="1728064"/>
            <a:ext cx="2833823" cy="159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πιο συχνά </a:t>
            </a:r>
            <a:r>
              <a:rPr lang="el-GR" sz="11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συμπτώματα</a:t>
            </a: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της ΚΑ είναι </a:t>
            </a:r>
          </a:p>
          <a:p>
            <a:pPr marL="185738" lvl="0" indent="-165100">
              <a:lnSpc>
                <a:spcPct val="107000"/>
              </a:lnSpc>
              <a:buFont typeface="+mj-lt"/>
              <a:buAutoNum type="arabicPeriod"/>
            </a:pP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</a:t>
            </a:r>
            <a:r>
              <a:rPr lang="el-GR" sz="11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δύσπνοια</a:t>
            </a: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στην προσπάθεια (π.χ. περπάτημα, καθημερινές δουλειές) ή ακόμα και στην ηρεμία (κύρια όταν ξαπλώνει) </a:t>
            </a:r>
          </a:p>
          <a:p>
            <a:pPr marL="185738" lvl="0" indent="-165100">
              <a:lnSpc>
                <a:spcPct val="107000"/>
              </a:lnSpc>
              <a:buFont typeface="+mj-lt"/>
              <a:buAutoNum type="arabicPeriod"/>
            </a:pP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εύκολη </a:t>
            </a:r>
            <a:r>
              <a:rPr lang="el-GR" sz="11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κόπωση</a:t>
            </a:r>
            <a:r>
              <a:rPr lang="el-GR" sz="11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</a:t>
            </a:r>
          </a:p>
          <a:p>
            <a:pPr marL="185738" lvl="0" indent="-1651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</a:t>
            </a:r>
            <a:r>
              <a:rPr lang="el-GR" sz="11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οιδήματα</a:t>
            </a:r>
            <a:r>
              <a:rPr lang="el-G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στα πόδια αλλά και στην κοιλιά (ασκίτης).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19A6BDF6-97DB-20C2-17E6-38F0F22A7F1F}"/>
              </a:ext>
            </a:extLst>
          </p:cNvPr>
          <p:cNvSpPr txBox="1"/>
          <p:nvPr/>
        </p:nvSpPr>
        <p:spPr>
          <a:xfrm>
            <a:off x="2502776" y="5623756"/>
            <a:ext cx="2126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/>
              <a:t>Η ΚΑ αντιπροσωπεύει το 1-3% των παγκόσμιων δαπανών για την υγεία (</a:t>
            </a:r>
            <a:r>
              <a:rPr lang="en-US" sz="1200" dirty="0"/>
              <a:t>~ 100</a:t>
            </a:r>
            <a:r>
              <a:rPr lang="el-GR" sz="1200" dirty="0"/>
              <a:t> δις €/ έτος)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6CFEEA0-52BE-9F7E-8F86-E4487FF4287A}"/>
              </a:ext>
            </a:extLst>
          </p:cNvPr>
          <p:cNvSpPr txBox="1"/>
          <p:nvPr/>
        </p:nvSpPr>
        <p:spPr>
          <a:xfrm>
            <a:off x="111059" y="4495587"/>
            <a:ext cx="2509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b="1" dirty="0"/>
              <a:t>Συνδέεται με δυσμενή πρόγνωση και υψηλή θνητότητα: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100" dirty="0"/>
              <a:t>Ενδονοσοκομειακή έως 17%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100" dirty="0"/>
              <a:t>στις 30 ημέρες μετά το εξιτήριο ~7%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100" dirty="0"/>
              <a:t>στο 1 έτος έως 45% και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100" dirty="0"/>
              <a:t>στα 5 έτη έως </a:t>
            </a:r>
            <a:r>
              <a:rPr lang="en-US" sz="1100" dirty="0"/>
              <a:t>67</a:t>
            </a:r>
            <a:r>
              <a:rPr lang="el-GR" sz="1100" dirty="0"/>
              <a:t>% </a:t>
            </a:r>
          </a:p>
          <a:p>
            <a:r>
              <a:rPr lang="el-GR" sz="1100" b="1" dirty="0"/>
              <a:t>Χαρακτηρίζεται από πολύ μεγάλο αριθμό νοσηλειών.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DE1A91E5-D555-C9A3-1494-A6232D25780F}"/>
              </a:ext>
            </a:extLst>
          </p:cNvPr>
          <p:cNvSpPr txBox="1"/>
          <p:nvPr/>
        </p:nvSpPr>
        <p:spPr>
          <a:xfrm>
            <a:off x="4648820" y="4405745"/>
            <a:ext cx="22112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Η ΚΑ αυξάνεται με τη γήρανση και επηρεάζει περισσότερους από το 10% και το 30% των ανθρώπων ηλικίας &gt;70 και 85 ετών, αντίστοιχα.</a:t>
            </a:r>
          </a:p>
          <a:p>
            <a:r>
              <a:rPr lang="el-GR" sz="1100" dirty="0"/>
              <a:t>Ευθύνεται για τις περισσότερες εισαγωγές ασθενών &gt;65 ετών στο νοσοκομείο.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0CDDE28E-080B-FD4B-82E0-7082F2AB1C8F}"/>
              </a:ext>
            </a:extLst>
          </p:cNvPr>
          <p:cNvSpPr txBox="1"/>
          <p:nvPr/>
        </p:nvSpPr>
        <p:spPr>
          <a:xfrm>
            <a:off x="2781467" y="104749"/>
            <a:ext cx="862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spc="100" dirty="0">
                <a:solidFill>
                  <a:srgbClr val="222222"/>
                </a:solidFill>
                <a:latin typeface="Calibri" panose="020F0502020204030204" pitchFamily="34" charset="0"/>
              </a:rPr>
              <a:t>Ε</a:t>
            </a:r>
            <a:r>
              <a:rPr lang="el-GR" sz="2000" b="1" spc="10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βδομάδα Ενημέρωσης για την Καρδιακή Ανεπάρκεια, 1-7 Μαΐου 2023</a:t>
            </a:r>
            <a:endParaRPr lang="el-GR" sz="2000" b="1" spc="100" dirty="0"/>
          </a:p>
        </p:txBody>
      </p:sp>
      <p:cxnSp>
        <p:nvCxnSpPr>
          <p:cNvPr id="37" name="Γωνιώδης σύνδεση 36">
            <a:extLst>
              <a:ext uri="{FF2B5EF4-FFF2-40B4-BE49-F238E27FC236}">
                <a16:creationId xmlns="" xmlns:a16="http://schemas.microsoft.com/office/drawing/2014/main" id="{D3A25E51-9A37-5840-5CD2-67EAC70D8C50}"/>
              </a:ext>
            </a:extLst>
          </p:cNvPr>
          <p:cNvCxnSpPr>
            <a:cxnSpLocks/>
          </p:cNvCxnSpPr>
          <p:nvPr/>
        </p:nvCxnSpPr>
        <p:spPr>
          <a:xfrm rot="10800000">
            <a:off x="165643" y="1791957"/>
            <a:ext cx="2378590" cy="970896"/>
          </a:xfrm>
          <a:prstGeom prst="bentConnector3">
            <a:avLst>
              <a:gd name="adj1" fmla="val 99801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Γωνιώδης σύνδεση 76">
            <a:extLst>
              <a:ext uri="{FF2B5EF4-FFF2-40B4-BE49-F238E27FC236}">
                <a16:creationId xmlns="" xmlns:a16="http://schemas.microsoft.com/office/drawing/2014/main" id="{DB595B31-5255-478A-1FE4-F4D6FF5A8BD9}"/>
              </a:ext>
            </a:extLst>
          </p:cNvPr>
          <p:cNvCxnSpPr>
            <a:cxnSpLocks/>
          </p:cNvCxnSpPr>
          <p:nvPr/>
        </p:nvCxnSpPr>
        <p:spPr>
          <a:xfrm rot="10800000" flipV="1">
            <a:off x="2451218" y="5420979"/>
            <a:ext cx="1725226" cy="854704"/>
          </a:xfrm>
          <a:prstGeom prst="bentConnector3">
            <a:avLst>
              <a:gd name="adj1" fmla="val -22877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Γωνιώδης σύνδεση 87">
            <a:extLst>
              <a:ext uri="{FF2B5EF4-FFF2-40B4-BE49-F238E27FC236}">
                <a16:creationId xmlns="" xmlns:a16="http://schemas.microsoft.com/office/drawing/2014/main" id="{155C613C-3F93-385C-711E-8E714CAE0975}"/>
              </a:ext>
            </a:extLst>
          </p:cNvPr>
          <p:cNvCxnSpPr>
            <a:cxnSpLocks/>
          </p:cNvCxnSpPr>
          <p:nvPr/>
        </p:nvCxnSpPr>
        <p:spPr>
          <a:xfrm>
            <a:off x="4465077" y="4397519"/>
            <a:ext cx="2289034" cy="1287109"/>
          </a:xfrm>
          <a:prstGeom prst="bentConnector3">
            <a:avLst>
              <a:gd name="adj1" fmla="val 99711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Γωνιώδης σύνδεση 105">
            <a:extLst>
              <a:ext uri="{FF2B5EF4-FFF2-40B4-BE49-F238E27FC236}">
                <a16:creationId xmlns="" xmlns:a16="http://schemas.microsoft.com/office/drawing/2014/main" id="{29D6F9C9-9E21-E23C-1960-F4A984B39B90}"/>
              </a:ext>
            </a:extLst>
          </p:cNvPr>
          <p:cNvCxnSpPr>
            <a:cxnSpLocks/>
          </p:cNvCxnSpPr>
          <p:nvPr/>
        </p:nvCxnSpPr>
        <p:spPr>
          <a:xfrm flipV="1">
            <a:off x="4363797" y="3503235"/>
            <a:ext cx="2327613" cy="622225"/>
          </a:xfrm>
          <a:prstGeom prst="bentConnector3">
            <a:avLst>
              <a:gd name="adj1" fmla="val 100103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Γωνιώδης σύνδεση 109">
            <a:extLst>
              <a:ext uri="{FF2B5EF4-FFF2-40B4-BE49-F238E27FC236}">
                <a16:creationId xmlns="" xmlns:a16="http://schemas.microsoft.com/office/drawing/2014/main" id="{74082773-0F63-96DF-2C33-6F5D38F4310E}"/>
              </a:ext>
            </a:extLst>
          </p:cNvPr>
          <p:cNvCxnSpPr>
            <a:cxnSpLocks/>
          </p:cNvCxnSpPr>
          <p:nvPr/>
        </p:nvCxnSpPr>
        <p:spPr>
          <a:xfrm flipV="1">
            <a:off x="4036449" y="1751543"/>
            <a:ext cx="2673815" cy="1524958"/>
          </a:xfrm>
          <a:prstGeom prst="bentConnector3">
            <a:avLst>
              <a:gd name="adj1" fmla="val 101050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7D99EBB5-A65E-4000-20BF-88267E6F3153}"/>
              </a:ext>
            </a:extLst>
          </p:cNvPr>
          <p:cNvSpPr txBox="1"/>
          <p:nvPr/>
        </p:nvSpPr>
        <p:spPr>
          <a:xfrm>
            <a:off x="2161820" y="2319752"/>
            <a:ext cx="1948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>
                <a:solidFill>
                  <a:srgbClr val="C00000"/>
                </a:solidFill>
              </a:rPr>
              <a:t>Καρδιακή </a:t>
            </a:r>
          </a:p>
          <a:p>
            <a:pPr algn="ctr"/>
            <a:r>
              <a:rPr lang="el-GR" sz="1600" b="1" dirty="0">
                <a:solidFill>
                  <a:srgbClr val="C00000"/>
                </a:solidFill>
              </a:rPr>
              <a:t>Ανεπάρκεια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F1C078A-DB23-C61C-4AA3-7E3EBE0A7AB0}"/>
              </a:ext>
            </a:extLst>
          </p:cNvPr>
          <p:cNvSpPr txBox="1"/>
          <p:nvPr/>
        </p:nvSpPr>
        <p:spPr>
          <a:xfrm>
            <a:off x="2496518" y="2840810"/>
            <a:ext cx="13854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/>
              <a:t>Συχνή</a:t>
            </a:r>
          </a:p>
          <a:p>
            <a:pPr algn="ctr"/>
            <a:r>
              <a:rPr lang="el-GR" sz="1400" b="1" dirty="0"/>
              <a:t>Σοβαρή</a:t>
            </a:r>
          </a:p>
          <a:p>
            <a:pPr algn="ctr"/>
            <a:r>
              <a:rPr lang="el-GR" sz="1400" b="1" dirty="0"/>
              <a:t>Ακριβή</a:t>
            </a:r>
          </a:p>
          <a:p>
            <a:pPr algn="ctr"/>
            <a:r>
              <a:rPr lang="el-GR" sz="1400" b="1" dirty="0"/>
              <a:t>Αντιμετωπίσιμη</a:t>
            </a:r>
          </a:p>
        </p:txBody>
      </p:sp>
      <p:pic>
        <p:nvPicPr>
          <p:cNvPr id="1026" name="Picture 2" descr="Ελληνική Καρδιολογική Εταιρεία">
            <a:extLst>
              <a:ext uri="{FF2B5EF4-FFF2-40B4-BE49-F238E27FC236}">
                <a16:creationId xmlns="" xmlns:a16="http://schemas.microsoft.com/office/drawing/2014/main" id="{007EA632-B19D-C3B9-2282-2AF715809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62" y="78136"/>
            <a:ext cx="2250749" cy="4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Έλλειψη 38">
            <a:extLst>
              <a:ext uri="{FF2B5EF4-FFF2-40B4-BE49-F238E27FC236}">
                <a16:creationId xmlns="" xmlns:a16="http://schemas.microsoft.com/office/drawing/2014/main" id="{B647A121-263D-CD98-7D31-C1A4BCB06A44}"/>
              </a:ext>
            </a:extLst>
          </p:cNvPr>
          <p:cNvSpPr/>
          <p:nvPr/>
        </p:nvSpPr>
        <p:spPr>
          <a:xfrm>
            <a:off x="4465077" y="3617391"/>
            <a:ext cx="183743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Βέλος: Κάτω 10">
            <a:extLst>
              <a:ext uri="{FF2B5EF4-FFF2-40B4-BE49-F238E27FC236}">
                <a16:creationId xmlns="" xmlns:a16="http://schemas.microsoft.com/office/drawing/2014/main" id="{E679FF0E-16F7-3F21-77CD-7A32F8F9BC9C}"/>
              </a:ext>
            </a:extLst>
          </p:cNvPr>
          <p:cNvSpPr/>
          <p:nvPr/>
        </p:nvSpPr>
        <p:spPr>
          <a:xfrm rot="5400000">
            <a:off x="6874063" y="6104788"/>
            <a:ext cx="732497" cy="556349"/>
          </a:xfrm>
          <a:prstGeom prst="downArrow">
            <a:avLst/>
          </a:prstGeom>
          <a:solidFill>
            <a:srgbClr val="AE1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Βέλος: Κάτω 19">
            <a:extLst>
              <a:ext uri="{FF2B5EF4-FFF2-40B4-BE49-F238E27FC236}">
                <a16:creationId xmlns="" xmlns:a16="http://schemas.microsoft.com/office/drawing/2014/main" id="{62AE5254-6112-233E-0B90-D40F798E72CC}"/>
              </a:ext>
            </a:extLst>
          </p:cNvPr>
          <p:cNvSpPr/>
          <p:nvPr/>
        </p:nvSpPr>
        <p:spPr>
          <a:xfrm rot="16200000">
            <a:off x="11558950" y="6108363"/>
            <a:ext cx="732497" cy="556349"/>
          </a:xfrm>
          <a:prstGeom prst="downArrow">
            <a:avLst/>
          </a:prstGeom>
          <a:solidFill>
            <a:srgbClr val="AE1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8" name="Γωνιώδης σύνδεση 36">
            <a:extLst>
              <a:ext uri="{FF2B5EF4-FFF2-40B4-BE49-F238E27FC236}">
                <a16:creationId xmlns="" xmlns:a16="http://schemas.microsoft.com/office/drawing/2014/main" id="{64DBDEB4-EF54-9D70-DC43-84ED341BBB8B}"/>
              </a:ext>
            </a:extLst>
          </p:cNvPr>
          <p:cNvCxnSpPr>
            <a:cxnSpLocks/>
          </p:cNvCxnSpPr>
          <p:nvPr/>
        </p:nvCxnSpPr>
        <p:spPr>
          <a:xfrm rot="10800000">
            <a:off x="149925" y="4537473"/>
            <a:ext cx="2378586" cy="1383133"/>
          </a:xfrm>
          <a:prstGeom prst="bentConnector3">
            <a:avLst>
              <a:gd name="adj1" fmla="val 99937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Γωνιώδης σύνδεση 36">
            <a:extLst>
              <a:ext uri="{FF2B5EF4-FFF2-40B4-BE49-F238E27FC236}">
                <a16:creationId xmlns="" xmlns:a16="http://schemas.microsoft.com/office/drawing/2014/main" id="{8B31A790-AB13-BA20-46D6-492C1928DC37}"/>
              </a:ext>
            </a:extLst>
          </p:cNvPr>
          <p:cNvCxnSpPr>
            <a:cxnSpLocks/>
          </p:cNvCxnSpPr>
          <p:nvPr/>
        </p:nvCxnSpPr>
        <p:spPr>
          <a:xfrm rot="10800000">
            <a:off x="149925" y="3312810"/>
            <a:ext cx="2378590" cy="970896"/>
          </a:xfrm>
          <a:prstGeom prst="bentConnector3">
            <a:avLst>
              <a:gd name="adj1" fmla="val 100197"/>
            </a:avLst>
          </a:prstGeom>
          <a:ln cap="rnd">
            <a:solidFill>
              <a:srgbClr val="C00000"/>
            </a:solidFill>
            <a:headEnd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Ορθογώνιο 55">
            <a:extLst>
              <a:ext uri="{FF2B5EF4-FFF2-40B4-BE49-F238E27FC236}">
                <a16:creationId xmlns="" xmlns:a16="http://schemas.microsoft.com/office/drawing/2014/main" id="{9C8B6999-3C3B-DC25-F6E8-627072810746}"/>
              </a:ext>
            </a:extLst>
          </p:cNvPr>
          <p:cNvSpPr/>
          <p:nvPr/>
        </p:nvSpPr>
        <p:spPr>
          <a:xfrm>
            <a:off x="6983894" y="5315047"/>
            <a:ext cx="5208105" cy="683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AFEFFA0-A56B-7129-3A6B-61CE3F14EF63}"/>
              </a:ext>
            </a:extLst>
          </p:cNvPr>
          <p:cNvSpPr txBox="1"/>
          <p:nvPr/>
        </p:nvSpPr>
        <p:spPr>
          <a:xfrm>
            <a:off x="7111584" y="5519591"/>
            <a:ext cx="882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200" b="1" dirty="0"/>
              <a:t>Φάρμακα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56F4E8E-C50A-898C-03C9-3DB427A6E993}"/>
              </a:ext>
            </a:extLst>
          </p:cNvPr>
          <p:cNvSpPr txBox="1"/>
          <p:nvPr/>
        </p:nvSpPr>
        <p:spPr>
          <a:xfrm>
            <a:off x="8114394" y="5445446"/>
            <a:ext cx="88258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Συσκευές Ρυθμού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9C3F12D-EA6D-D523-D8C9-7F6CAE5B4A62}"/>
              </a:ext>
            </a:extLst>
          </p:cNvPr>
          <p:cNvSpPr txBox="1"/>
          <p:nvPr/>
        </p:nvSpPr>
        <p:spPr>
          <a:xfrm>
            <a:off x="9089889" y="5384546"/>
            <a:ext cx="1048074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/>
              <a:t>Διαδερμική ή Χειρουργική παρέμβαση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5ABB7499-7C00-014F-8CB6-20A8FD0EC0A0}"/>
              </a:ext>
            </a:extLst>
          </p:cNvPr>
          <p:cNvSpPr txBox="1"/>
          <p:nvPr/>
        </p:nvSpPr>
        <p:spPr>
          <a:xfrm>
            <a:off x="10140386" y="5376196"/>
            <a:ext cx="88258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Αλλαγή Τρόπου Ζωής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83C779C-7143-35D1-05E3-7142A39C777A}"/>
              </a:ext>
            </a:extLst>
          </p:cNvPr>
          <p:cNvSpPr txBox="1"/>
          <p:nvPr/>
        </p:nvSpPr>
        <p:spPr>
          <a:xfrm>
            <a:off x="11041912" y="5367812"/>
            <a:ext cx="113318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/>
              <a:t>Τακτικές</a:t>
            </a:r>
          </a:p>
          <a:p>
            <a:pPr algn="ctr"/>
            <a:r>
              <a:rPr lang="el-GR" sz="1100" b="1" dirty="0"/>
              <a:t>Επισκέψεις </a:t>
            </a:r>
          </a:p>
          <a:p>
            <a:pPr algn="ctr"/>
            <a:r>
              <a:rPr lang="el-GR" sz="1100" b="1" dirty="0"/>
              <a:t>στον Ιατρό τους</a:t>
            </a:r>
          </a:p>
        </p:txBody>
      </p:sp>
    </p:spTree>
    <p:extLst>
      <p:ext uri="{BB962C8B-B14F-4D97-AF65-F5344CB8AC3E}">
        <p14:creationId xmlns:p14="http://schemas.microsoft.com/office/powerpoint/2010/main" val="322086641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317</Words>
  <Application>Microsoft Office PowerPoint</Application>
  <PresentationFormat>Προσαρμογή</PresentationFormat>
  <Paragraphs>46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Κώστας Γκαρτζονίκας</dc:creator>
  <cp:lastModifiedBy>Pc01</cp:lastModifiedBy>
  <cp:revision>5</cp:revision>
  <cp:lastPrinted>2023-05-01T18:02:32Z</cp:lastPrinted>
  <dcterms:created xsi:type="dcterms:W3CDTF">2023-04-24T19:23:28Z</dcterms:created>
  <dcterms:modified xsi:type="dcterms:W3CDTF">2023-05-02T09:33:29Z</dcterms:modified>
</cp:coreProperties>
</file>